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300"/>
    <a:srgbClr val="FD941C"/>
    <a:srgbClr val="707B71"/>
    <a:srgbClr val="F6B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8313-E5D0-0D42-A0AB-F426F993492F}" type="datetimeFigureOut">
              <a:rPr lang="en-US" smtClean="0"/>
              <a:t>5/7/12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9A9DE-E035-C841-9A59-F6872E7C1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3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9A9DE-E035-C841-9A59-F6872E7C1C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5/7/12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lestaxinstitute.com/State_Sales_Tax_R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2693"/>
            <a:ext cx="2763610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Sales Tax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Raw Data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14601"/>
            <a:ext cx="2857500" cy="2844800"/>
          </a:xfrm>
          <a:prstGeom prst="rect">
            <a:avLst/>
          </a:prstGeom>
          <a:effectLst>
            <a:glow rad="101600">
              <a:srgbClr val="FF6600">
                <a:alpha val="75000"/>
              </a:srgbClr>
            </a:glow>
          </a:effec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93807"/>
              </p:ext>
            </p:extLst>
          </p:nvPr>
        </p:nvGraphicFramePr>
        <p:xfrm>
          <a:off x="6097050" y="1064982"/>
          <a:ext cx="2102470" cy="4652544"/>
        </p:xfrm>
        <a:graphic>
          <a:graphicData uri="http://schemas.openxmlformats.org/drawingml/2006/table">
            <a:tbl>
              <a:tblPr/>
              <a:tblGrid>
                <a:gridCol w="339108"/>
                <a:gridCol w="1028628"/>
                <a:gridCol w="734734"/>
              </a:tblGrid>
              <a:tr h="1740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E26B0A"/>
                        </a:solidFill>
                        <a:effectLst/>
                        <a:latin typeface="Calibri"/>
                      </a:endParaRP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State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Sales Tax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Montana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Nebraska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5.50%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Nevada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6.85%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New Hampshire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New Jersey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New Mexico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5.13%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New York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North Carolina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4.75%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North Dakota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Ohio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5.50%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Oklahoma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4.50%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Oregon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Pennsylvania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Rhode Island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South Carolina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South Dakota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Tennessee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Texas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6.25%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Utah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4.70%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Vermont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Virginia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Washington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6.50%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West Virginia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Wisconsin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Wyoming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131353"/>
              </p:ext>
            </p:extLst>
          </p:nvPr>
        </p:nvGraphicFramePr>
        <p:xfrm>
          <a:off x="3925157" y="1063764"/>
          <a:ext cx="2099325" cy="4653762"/>
        </p:xfrm>
        <a:graphic>
          <a:graphicData uri="http://schemas.openxmlformats.org/drawingml/2006/table">
            <a:tbl>
              <a:tblPr/>
              <a:tblGrid>
                <a:gridCol w="338601"/>
                <a:gridCol w="1027089"/>
                <a:gridCol w="733635"/>
              </a:tblGrid>
              <a:tr h="17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State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Sales Tax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Alabama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Alaska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Arizona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6.60%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Arkanas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California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6.25%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8058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Colorado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2.90%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Connecticut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6.35%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Delaware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2.90%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Florida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Georgia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Hawaii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Idaho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Illinois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6.25%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Indiana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Iowa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Kansas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6.30%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Kentucky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Louisiana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Maine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Maryland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Massachusetts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6.25%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Michigan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Minnesota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6.88%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Mississippi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Missouri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4.23%</a:t>
                      </a:r>
                    </a:p>
                  </a:txBody>
                  <a:tcPr marL="11287" marR="11287" marT="11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83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0456" y="341476"/>
            <a:ext cx="31731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Sales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Tax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Table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626647"/>
              </p:ext>
            </p:extLst>
          </p:nvPr>
        </p:nvGraphicFramePr>
        <p:xfrm>
          <a:off x="1225550" y="1821928"/>
          <a:ext cx="6692900" cy="391922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952500"/>
                <a:gridCol w="1346200"/>
                <a:gridCol w="1130300"/>
                <a:gridCol w="1612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Tax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Frequency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Cumulative Freq.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Relative Freq.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Rel. Cumulative Freq.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2.90%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4.23%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4.50%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4.70%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4.75%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5.13%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5.50%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6.25%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6.30%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6.35%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6.50%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6.60%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6.85%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88%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6.88%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51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383" y="-353787"/>
            <a:ext cx="7924800" cy="1143000"/>
          </a:xfrm>
        </p:spPr>
        <p:txBody>
          <a:bodyPr/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Histogram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381565" y="3000238"/>
            <a:ext cx="5577114" cy="3567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5384" y="4100286"/>
            <a:ext cx="438912" cy="17961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2330" y="5007429"/>
            <a:ext cx="438912" cy="889000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70203" y="2304144"/>
            <a:ext cx="438912" cy="3592286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7998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53130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87926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23355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67855" y="4581072"/>
            <a:ext cx="438912" cy="1315358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03283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38713" y="5007430"/>
            <a:ext cx="438912" cy="889000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74140" y="870858"/>
            <a:ext cx="438912" cy="5025572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18640" y="4100286"/>
            <a:ext cx="438912" cy="17961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854070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98570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724926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169425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03039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031842" y="5433786"/>
            <a:ext cx="438912" cy="462643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473900" y="3710214"/>
            <a:ext cx="438912" cy="2186215"/>
          </a:xfrm>
          <a:prstGeom prst="rect">
            <a:avLst/>
          </a:prstGeom>
          <a:gradFill flip="none" rotWithShape="1">
            <a:gsLst>
              <a:gs pos="33000">
                <a:srgbClr val="F6B955"/>
              </a:gs>
              <a:gs pos="100000">
                <a:srgbClr val="FD941C"/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755348" y="1932138"/>
            <a:ext cx="3689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</a:rPr>
              <a:t>Frequency</a:t>
            </a:r>
          </a:p>
        </p:txBody>
      </p:sp>
      <p:sp>
        <p:nvSpPr>
          <p:cNvPr id="29" name="TextBox 28"/>
          <p:cNvSpPr txBox="1"/>
          <p:nvPr/>
        </p:nvSpPr>
        <p:spPr>
          <a:xfrm rot="2863840">
            <a:off x="505400" y="6253624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0.00%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 rot="2863840">
            <a:off x="944309" y="6271766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2.90% 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 rot="2863840">
            <a:off x="1391257" y="6253623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4.00%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 rot="2863840">
            <a:off x="1828012" y="6262696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4.23%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 rot="2863840">
            <a:off x="2266925" y="6262697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4.50%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 rot="2863840">
            <a:off x="2712057" y="6262698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4.70%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 rot="2863840">
            <a:off x="3146853" y="6262694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4.75%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 rot="2863840">
            <a:off x="3587870" y="6262700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5.00%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 rot="2863840">
            <a:off x="4014951" y="6262691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5.13%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 rot="2863840">
            <a:off x="4458729" y="6262701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5.5%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 rot="2863840">
            <a:off x="4894156" y="6271762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6.00%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 rot="2863840">
            <a:off x="5321405" y="6282648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6.25%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 rot="2863840">
            <a:off x="5735042" y="6282648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6.30%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 rot="2863840">
            <a:off x="6212996" y="6282649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6.35%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 rot="2863840">
            <a:off x="6657497" y="6282650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6.50%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 rot="2863840">
            <a:off x="7083853" y="6302616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6.60%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 rot="2863840">
            <a:off x="7528353" y="6320758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6.85%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85385" y="5867406"/>
            <a:ext cx="8495115" cy="110670"/>
          </a:xfrm>
          <a:prstGeom prst="rightArrow">
            <a:avLst/>
          </a:prstGeom>
          <a:solidFill>
            <a:srgbClr val="F683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 rot="2863840">
            <a:off x="7942785" y="6320760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6.88%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 rot="2863840">
            <a:off x="8421128" y="6317121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7.00%</a:t>
            </a:r>
            <a:endParaRPr lang="en-US" dirty="0">
              <a:solidFill>
                <a:srgbClr val="F683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4238" y="1474048"/>
            <a:ext cx="1667604" cy="166019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894640" y="6392120"/>
            <a:ext cx="217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68300"/>
                </a:solidFill>
              </a:rPr>
              <a:t>Sale Tax (Percent)</a:t>
            </a:r>
            <a:endParaRPr lang="en-US" dirty="0">
              <a:solidFill>
                <a:srgbClr val="F68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0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8" grpId="1"/>
      <p:bldP spid="28" grpId="2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5" grpId="0" animBg="1"/>
      <p:bldP spid="46" grpId="0"/>
      <p:bldP spid="49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456" y="341476"/>
            <a:ext cx="5985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Box and Whisker Plot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739900"/>
            <a:ext cx="9131300" cy="57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85429" y="4921907"/>
            <a:ext cx="2113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D941C"/>
                </a:solidFill>
              </a:rPr>
              <a:t>Median: 6%</a:t>
            </a:r>
          </a:p>
          <a:p>
            <a:pPr algn="ctr"/>
            <a:r>
              <a:rPr lang="en-US" dirty="0" smtClean="0">
                <a:solidFill>
                  <a:srgbClr val="FD941C"/>
                </a:solidFill>
              </a:rPr>
              <a:t>LE: 0%</a:t>
            </a:r>
          </a:p>
          <a:p>
            <a:pPr algn="ctr"/>
            <a:r>
              <a:rPr lang="en-US" dirty="0" smtClean="0">
                <a:solidFill>
                  <a:srgbClr val="FD941C"/>
                </a:solidFill>
              </a:rPr>
              <a:t>UE: 7%</a:t>
            </a:r>
          </a:p>
          <a:p>
            <a:pPr algn="ctr"/>
            <a:r>
              <a:rPr lang="en-US" dirty="0" smtClean="0">
                <a:solidFill>
                  <a:srgbClr val="FD941C"/>
                </a:solidFill>
              </a:rPr>
              <a:t>LQ: 4%</a:t>
            </a:r>
          </a:p>
          <a:p>
            <a:pPr algn="ctr"/>
            <a:r>
              <a:rPr lang="en-US" dirty="0" smtClean="0">
                <a:solidFill>
                  <a:srgbClr val="FD941C"/>
                </a:solidFill>
              </a:rPr>
              <a:t>UQ: 6.25%</a:t>
            </a:r>
            <a:endParaRPr lang="en-US" dirty="0">
              <a:solidFill>
                <a:srgbClr val="FD941C"/>
              </a:solidFill>
            </a:endParaRPr>
          </a:p>
        </p:txBody>
      </p:sp>
      <p:sp>
        <p:nvSpPr>
          <p:cNvPr id="13" name="Left-Right Arrow 12"/>
          <p:cNvSpPr/>
          <p:nvPr/>
        </p:nvSpPr>
        <p:spPr>
          <a:xfrm>
            <a:off x="192314" y="2930071"/>
            <a:ext cx="8198758" cy="90715"/>
          </a:xfrm>
          <a:prstGeom prst="leftRightArrow">
            <a:avLst/>
          </a:prstGeom>
          <a:solidFill>
            <a:srgbClr val="FD941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720" y="2902857"/>
            <a:ext cx="161472" cy="163286"/>
          </a:xfrm>
          <a:prstGeom prst="ellipse">
            <a:avLst/>
          </a:prstGeom>
          <a:solidFill>
            <a:srgbClr val="FD941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10336" y="2902857"/>
            <a:ext cx="161472" cy="163286"/>
          </a:xfrm>
          <a:prstGeom prst="ellipse">
            <a:avLst/>
          </a:prstGeom>
          <a:solidFill>
            <a:srgbClr val="FD941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53214" y="2576286"/>
            <a:ext cx="2621643" cy="807357"/>
          </a:xfrm>
          <a:prstGeom prst="rect">
            <a:avLst/>
          </a:prstGeom>
          <a:ln>
            <a:solidFill>
              <a:srgbClr val="CCFFCC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797" y="3184074"/>
            <a:ext cx="5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D941C"/>
                </a:solidFill>
              </a:rPr>
              <a:t>0%</a:t>
            </a:r>
            <a:endParaRPr lang="en-US" dirty="0">
              <a:solidFill>
                <a:srgbClr val="FD941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6421" y="3471767"/>
            <a:ext cx="56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D941C"/>
                </a:solidFill>
              </a:rPr>
              <a:t>4%</a:t>
            </a:r>
            <a:endParaRPr lang="en-US" dirty="0">
              <a:solidFill>
                <a:srgbClr val="FD941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47857" y="3469177"/>
            <a:ext cx="74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D941C"/>
                </a:solidFill>
              </a:rPr>
              <a:t>6.25%</a:t>
            </a:r>
            <a:endParaRPr lang="en-US" dirty="0">
              <a:solidFill>
                <a:srgbClr val="FD941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73355" y="3184074"/>
            <a:ext cx="52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D941C"/>
                </a:solidFill>
              </a:rPr>
              <a:t>7</a:t>
            </a:r>
            <a:r>
              <a:rPr lang="en-US" dirty="0" smtClean="0">
                <a:solidFill>
                  <a:srgbClr val="FD941C"/>
                </a:solidFill>
              </a:rPr>
              <a:t>%</a:t>
            </a:r>
            <a:endParaRPr lang="en-US" dirty="0">
              <a:solidFill>
                <a:srgbClr val="FD941C"/>
              </a:solidFill>
            </a:endParaRPr>
          </a:p>
        </p:txBody>
      </p:sp>
      <p:cxnSp>
        <p:nvCxnSpPr>
          <p:cNvPr id="24" name="Straight Connector 23"/>
          <p:cNvCxnSpPr>
            <a:cxnSpLocks noChangeAspect="1"/>
          </p:cNvCxnSpPr>
          <p:nvPr/>
        </p:nvCxnSpPr>
        <p:spPr>
          <a:xfrm flipH="1" flipV="1">
            <a:off x="7184571" y="2576286"/>
            <a:ext cx="0" cy="8073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76139" y="3471767"/>
            <a:ext cx="56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D941C"/>
                </a:solidFill>
              </a:rPr>
              <a:t>6</a:t>
            </a:r>
            <a:r>
              <a:rPr lang="en-US" dirty="0" smtClean="0">
                <a:solidFill>
                  <a:srgbClr val="FD941C"/>
                </a:solidFill>
              </a:rPr>
              <a:t>%</a:t>
            </a:r>
            <a:endParaRPr lang="en-US" dirty="0">
              <a:solidFill>
                <a:srgbClr val="FD941C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7979" y="3922742"/>
            <a:ext cx="2393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Outliers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04643" y="4596307"/>
            <a:ext cx="2948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Five Number Summary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3799" y="4302764"/>
            <a:ext cx="276678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D941C"/>
                </a:solidFill>
              </a:rPr>
              <a:t>6.25 – 4 = 2.25</a:t>
            </a:r>
          </a:p>
          <a:p>
            <a:pPr algn="ctr"/>
            <a:r>
              <a:rPr lang="en-US" dirty="0" smtClean="0">
                <a:solidFill>
                  <a:srgbClr val="FD941C"/>
                </a:solidFill>
              </a:rPr>
              <a:t>2.25 (1.5) = 3.375</a:t>
            </a:r>
          </a:p>
          <a:p>
            <a:pPr algn="ctr"/>
            <a:r>
              <a:rPr lang="en-US" dirty="0" smtClean="0">
                <a:solidFill>
                  <a:srgbClr val="FD941C"/>
                </a:solidFill>
              </a:rPr>
              <a:t>4 – 3.375 = .625 or lower</a:t>
            </a:r>
          </a:p>
          <a:p>
            <a:pPr algn="ctr"/>
            <a:r>
              <a:rPr lang="en-US" dirty="0" smtClean="0">
                <a:solidFill>
                  <a:srgbClr val="FD941C"/>
                </a:solidFill>
              </a:rPr>
              <a:t>6.25 + 3.375 = 9.625 or above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0 is and outlier</a:t>
            </a:r>
          </a:p>
          <a:p>
            <a:endParaRPr lang="en-US" dirty="0" smtClean="0"/>
          </a:p>
        </p:txBody>
      </p:sp>
      <p:sp>
        <p:nvSpPr>
          <p:cNvPr id="29" name="Multiply 28"/>
          <p:cNvSpPr/>
          <p:nvPr/>
        </p:nvSpPr>
        <p:spPr>
          <a:xfrm>
            <a:off x="-14513" y="2775862"/>
            <a:ext cx="398259" cy="399143"/>
          </a:xfrm>
          <a:prstGeom prst="mathMultiply">
            <a:avLst/>
          </a:prstGeom>
          <a:solidFill>
            <a:srgbClr val="F68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857" y="4302764"/>
            <a:ext cx="1433286" cy="149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92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 animBg="1"/>
      <p:bldP spid="17" grpId="0" animBg="1"/>
      <p:bldP spid="18" grpId="0"/>
      <p:bldP spid="19" grpId="0"/>
      <p:bldP spid="21" grpId="0"/>
      <p:bldP spid="22" grpId="0"/>
      <p:bldP spid="25" grpId="0"/>
      <p:bldP spid="26" grpId="0"/>
      <p:bldP spid="27" grpId="0"/>
      <p:bldP spid="28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132116" y="383595"/>
            <a:ext cx="5985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Summary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286" y="1632857"/>
            <a:ext cx="80372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68300"/>
                </a:solidFill>
              </a:rPr>
              <a:t>I chose this topic because I thought it would be interesting to learn more about.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683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68300"/>
                </a:solidFill>
              </a:rPr>
              <a:t>I found it interesting that the most common tax was 6% and that there are four states that don</a:t>
            </a:r>
            <a:r>
              <a:rPr lang="fr-FR" dirty="0" smtClean="0">
                <a:solidFill>
                  <a:srgbClr val="F68300"/>
                </a:solidFill>
              </a:rPr>
              <a:t>’</a:t>
            </a:r>
            <a:r>
              <a:rPr lang="en-US" dirty="0" smtClean="0">
                <a:solidFill>
                  <a:srgbClr val="F68300"/>
                </a:solidFill>
              </a:rPr>
              <a:t>t have sales tax at all.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683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68300"/>
                </a:solidFill>
              </a:rPr>
              <a:t>I thought that the most challenging part of this project was making the histogram.</a:t>
            </a:r>
          </a:p>
          <a:p>
            <a:endParaRPr lang="en-US" dirty="0" smtClean="0">
              <a:solidFill>
                <a:srgbClr val="F683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68300"/>
                </a:solidFill>
              </a:rPr>
              <a:t> If I could change something, I would change the y axis on my histogram.</a:t>
            </a:r>
            <a:endParaRPr lang="en-US" dirty="0">
              <a:solidFill>
                <a:srgbClr val="F68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u="sng" dirty="0" smtClean="0">
                <a:solidFill>
                  <a:srgbClr val="F68300"/>
                </a:solidFill>
                <a:hlinkClick r:id="rId2"/>
              </a:rPr>
              <a:t>Sales Tax Institute 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68300"/>
                </a:solidFill>
              </a:rPr>
              <a:t>http</a:t>
            </a:r>
            <a:r>
              <a:rPr lang="en-US" u="sng" dirty="0">
                <a:solidFill>
                  <a:srgbClr val="F68300"/>
                </a:solidFill>
              </a:rPr>
              <a:t>://www.salestaxinstitute.com/</a:t>
            </a:r>
            <a:r>
              <a:rPr lang="en-US" u="sng" dirty="0" smtClean="0">
                <a:solidFill>
                  <a:srgbClr val="F68300"/>
                </a:solidFill>
              </a:rPr>
              <a:t>State_Sales_Tax_Rates</a:t>
            </a:r>
            <a:r>
              <a:rPr lang="en-US" u="sng" dirty="0">
                <a:solidFill>
                  <a:srgbClr val="F68300"/>
                </a:solidFill>
              </a:rPr>
              <a:t> </a:t>
            </a:r>
            <a:r>
              <a:rPr lang="en-US" u="sng" dirty="0" smtClean="0">
                <a:solidFill>
                  <a:srgbClr val="F68300"/>
                </a:solidFill>
              </a:rPr>
              <a:t>- (4/27/12)</a:t>
            </a:r>
          </a:p>
        </p:txBody>
      </p:sp>
      <p:sp>
        <p:nvSpPr>
          <p:cNvPr id="5" name="Rectangle 4"/>
          <p:cNvSpPr/>
          <p:nvPr/>
        </p:nvSpPr>
        <p:spPr>
          <a:xfrm>
            <a:off x="-869057" y="383595"/>
            <a:ext cx="5985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Source Page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913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185</TotalTime>
  <Words>622</Words>
  <Application>Microsoft Macintosh PowerPoint</Application>
  <PresentationFormat>On-screen Show (4:3)</PresentationFormat>
  <Paragraphs>332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PowerPoint Presentation</vt:lpstr>
      <vt:lpstr>PowerPoint Presentation</vt:lpstr>
      <vt:lpstr>Histogram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Litsheim</dc:creator>
  <cp:lastModifiedBy>Jessica Erickson</cp:lastModifiedBy>
  <cp:revision>21</cp:revision>
  <dcterms:created xsi:type="dcterms:W3CDTF">2012-04-26T13:58:41Z</dcterms:created>
  <dcterms:modified xsi:type="dcterms:W3CDTF">2012-05-07T12:18:38Z</dcterms:modified>
</cp:coreProperties>
</file>